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1" r:id="rId3"/>
    <p:sldId id="282" r:id="rId4"/>
    <p:sldId id="265" r:id="rId5"/>
    <p:sldId id="266" r:id="rId6"/>
    <p:sldId id="267" r:id="rId7"/>
    <p:sldId id="268" r:id="rId8"/>
    <p:sldId id="286" r:id="rId9"/>
    <p:sldId id="283" r:id="rId10"/>
    <p:sldId id="278" r:id="rId11"/>
    <p:sldId id="284" r:id="rId12"/>
    <p:sldId id="276" r:id="rId13"/>
    <p:sldId id="285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2" autoAdjust="0"/>
    <p:restoredTop sz="92430" autoAdjust="0"/>
  </p:normalViewPr>
  <p:slideViewPr>
    <p:cSldViewPr>
      <p:cViewPr>
        <p:scale>
          <a:sx n="85" d="100"/>
          <a:sy n="85" d="100"/>
        </p:scale>
        <p:origin x="-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>
          <a:xfrm>
            <a:off x="990600" y="1017588"/>
            <a:ext cx="7178675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769938" y="701675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7854950" y="74930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88" y="5357813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4A785-FA5B-4C80-AD8F-0EDE0E7DE187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0" y="5357813"/>
            <a:ext cx="5033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475" y="5357813"/>
            <a:ext cx="554038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7D7B29E-8F2D-46BD-8EE4-2ACA8EB1E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3B4AB-BE20-42B4-BF96-7B2C10A10EB6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335DC-A00A-42AD-A428-E0000B508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D5989-F631-4FAC-9F37-6F1E99DFF437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6C979-C6E1-48F2-B4DB-D8549713B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A7D84-7D85-432E-8109-4A26876AD7DD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FF341-B514-426C-9816-59BCFA7DA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6885F-9B6E-499A-B4E9-21A392F07AFA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46D1F-94FE-4EAC-AADE-5B6274198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278DD-F67E-4987-BCB7-B325E6F27B4C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0AC6-66AC-48B7-AF4E-0EA585A2A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F9442-7CC6-44C0-B04E-4C38195B30E1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15AE4-BA80-42AE-8374-3CFE2F2ED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9620F-CD3E-418B-8768-07EB5058A9E5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8DBB-7E4B-4936-85B4-8754F3157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AFB05-4E31-4BC2-AF8E-1FB6931F361F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0A90F-7FBB-482B-A7FA-8194268B8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5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6"/>
          <p:cNvSpPr/>
          <p:nvPr/>
        </p:nvSpPr>
        <p:spPr>
          <a:xfrm rot="60000">
            <a:off x="4471988" y="603250"/>
            <a:ext cx="3787775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2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3"/>
          <p:cNvSpPr/>
          <p:nvPr/>
        </p:nvSpPr>
        <p:spPr>
          <a:xfrm rot="21540000">
            <a:off x="749300" y="576263"/>
            <a:ext cx="3789363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2063" y="5886450"/>
            <a:ext cx="1212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3B05A-2AFC-4F40-A690-D9979EB57374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29300"/>
            <a:ext cx="3522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8088" y="5897563"/>
            <a:ext cx="5540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5E3F2-8D4A-40D5-AA3C-534CE8259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1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2"/>
          <p:cNvSpPr/>
          <p:nvPr/>
        </p:nvSpPr>
        <p:spPr>
          <a:xfrm rot="21540000">
            <a:off x="744538" y="576263"/>
            <a:ext cx="3789362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8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29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238" y="5888038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A136-7FED-4738-B0A4-792D05BD6E7F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30888"/>
            <a:ext cx="331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850" y="5900738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94AAB-0C72-4589-95E9-84A5C11EF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838" y="574675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838" y="576263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2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1435684">
            <a:off x="544513" y="273050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4096196">
            <a:off x="8115300" y="29845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75" y="817563"/>
            <a:ext cx="69643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75" y="2119313"/>
            <a:ext cx="619601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775" y="5808663"/>
            <a:ext cx="1212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F119D6D5-B1DB-4C47-901A-7B623BC5E899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08663"/>
            <a:ext cx="554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800" y="5808663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>
              <a:defRPr/>
            </a:pPr>
            <a:fld id="{505EA293-794B-4D02-AEF0-3A4DD9048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97" r:id="rId8"/>
    <p:sldLayoutId id="2147483698" r:id="rId9"/>
    <p:sldLayoutId id="2147483689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1219200" y="1524000"/>
            <a:ext cx="6781800" cy="1676400"/>
          </a:xfrm>
        </p:spPr>
        <p:txBody>
          <a:bodyPr/>
          <a:lstStyle/>
          <a:p>
            <a:pPr eaLnBrk="1" hangingPunct="1"/>
            <a:r>
              <a:rPr lang="en-US" sz="4400" smtClean="0"/>
              <a:t>Team &amp; Community Building In Your Academy</a:t>
            </a: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295400" y="3962400"/>
            <a:ext cx="6553200" cy="1600200"/>
          </a:xfrm>
        </p:spPr>
        <p:txBody>
          <a:bodyPr/>
          <a:lstStyle/>
          <a:p>
            <a:pPr eaLnBrk="1" hangingPunct="1"/>
            <a:r>
              <a:rPr lang="en-US" smtClean="0"/>
              <a:t>March 11,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1066800" y="762000"/>
            <a:ext cx="6964363" cy="1087438"/>
          </a:xfrm>
        </p:spPr>
        <p:txBody>
          <a:bodyPr/>
          <a:lstStyle/>
          <a:p>
            <a:r>
              <a:rPr lang="en-US" smtClean="0"/>
              <a:t>Man Overboard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838200" y="1676400"/>
            <a:ext cx="7467600" cy="4419600"/>
          </a:xfrm>
        </p:spPr>
        <p:txBody>
          <a:bodyPr/>
          <a:lstStyle/>
          <a:p>
            <a:r>
              <a:rPr lang="en-US" smtClean="0"/>
              <a:t>The group mingles around until the leader calls out one of the 6 options:</a:t>
            </a:r>
          </a:p>
          <a:p>
            <a:pPr lvl="1"/>
            <a:r>
              <a:rPr lang="en-US" smtClean="0"/>
              <a:t>Bridge = 2 people</a:t>
            </a:r>
          </a:p>
          <a:p>
            <a:pPr lvl="1"/>
            <a:r>
              <a:rPr lang="en-US" smtClean="0"/>
              <a:t>Lighthouse = 3 people</a:t>
            </a:r>
          </a:p>
          <a:p>
            <a:pPr lvl="1"/>
            <a:r>
              <a:rPr lang="en-US" smtClean="0"/>
              <a:t>Row Your Boat = 3 people</a:t>
            </a:r>
          </a:p>
          <a:p>
            <a:pPr lvl="1"/>
            <a:r>
              <a:rPr lang="en-US" smtClean="0"/>
              <a:t>Man Overboard = 4 people</a:t>
            </a:r>
          </a:p>
          <a:p>
            <a:pPr lvl="1"/>
            <a:r>
              <a:rPr lang="en-US" smtClean="0"/>
              <a:t>Shark Attack = 5 people</a:t>
            </a:r>
          </a:p>
          <a:p>
            <a:r>
              <a:rPr lang="en-US" smtClean="0"/>
              <a:t>If a person ends up without a partner/team, he/she is a “buoy” and is out of the game</a:t>
            </a:r>
          </a:p>
          <a:p>
            <a:r>
              <a:rPr lang="en-US" smtClean="0"/>
              <a:t>Repeat and have fun!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Stereotype Walk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7467600" cy="4060825"/>
          </a:xfrm>
        </p:spPr>
        <p:txBody>
          <a:bodyPr/>
          <a:lstStyle/>
          <a:p>
            <a:r>
              <a:rPr lang="en-US" i="1" smtClean="0"/>
              <a:t>Disclaimer:</a:t>
            </a:r>
            <a:endParaRPr lang="en-US" smtClean="0"/>
          </a:p>
          <a:p>
            <a:pPr lvl="1"/>
            <a:r>
              <a:rPr lang="en-US" smtClean="0"/>
              <a:t>Teachers should be comfortable and known by her/his students.  </a:t>
            </a:r>
          </a:p>
          <a:p>
            <a:pPr lvl="1"/>
            <a:r>
              <a:rPr lang="en-US" smtClean="0"/>
              <a:t>It is highly suggested that a lesson about discrimination, prejudice, stereotypes and “-isms”, be taught prior to this activity.  </a:t>
            </a:r>
          </a:p>
          <a:p>
            <a:pPr lvl="1"/>
            <a:r>
              <a:rPr lang="en-US" smtClean="0"/>
              <a:t>Remind students about cultural and emotional sensitivity while keeping an open mind.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14400" y="990600"/>
            <a:ext cx="7145338" cy="1201738"/>
          </a:xfrm>
        </p:spPr>
        <p:txBody>
          <a:bodyPr/>
          <a:lstStyle/>
          <a:p>
            <a:pPr eaLnBrk="1" hangingPunct="1"/>
            <a:r>
              <a:rPr lang="en-US" sz="4000" smtClean="0"/>
              <a:t>Community Brainstorm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00"/>
            <a:ext cx="7467600" cy="3436938"/>
          </a:xfrm>
        </p:spPr>
        <p:txBody>
          <a:bodyPr/>
          <a:lstStyle/>
          <a:p>
            <a:pPr eaLnBrk="1" hangingPunct="1"/>
            <a:r>
              <a:rPr lang="en-US" smtClean="0"/>
              <a:t>In groups of 3 – 4…</a:t>
            </a:r>
          </a:p>
          <a:p>
            <a:pPr lvl="1" eaLnBrk="1" hangingPunct="1"/>
            <a:r>
              <a:rPr lang="en-US" smtClean="0"/>
              <a:t>Each person share 1 event or activity that their academy does to promote team/community building.</a:t>
            </a:r>
          </a:p>
          <a:p>
            <a:pPr lvl="1" eaLnBrk="1" hangingPunct="1"/>
            <a:r>
              <a:rPr lang="en-US" smtClean="0"/>
              <a:t>Add to the Community Brainstorm 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467600" cy="3830638"/>
          </a:xfrm>
        </p:spPr>
        <p:txBody>
          <a:bodyPr/>
          <a:lstStyle/>
          <a:p>
            <a:r>
              <a:rPr lang="en-US" sz="4000" smtClean="0"/>
              <a:t>“We cannot plan lessons in hopes that student thinking will shine in an environment where our students do not care about one another.” </a:t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-Peter Brunn</a:t>
            </a:r>
            <a:br>
              <a:rPr lang="en-US" sz="4000" smtClean="0"/>
            </a:br>
            <a:endParaRPr lang="en-US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>
          <a:xfrm>
            <a:off x="1095375" y="1676400"/>
            <a:ext cx="6964363" cy="342900"/>
          </a:xfrm>
        </p:spPr>
        <p:txBody>
          <a:bodyPr/>
          <a:lstStyle/>
          <a:p>
            <a:r>
              <a:rPr lang="en-US" sz="3600" smtClean="0"/>
              <a:t>Careers In Education Academy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2000" smtClean="0"/>
              <a:t>Ygnacio Valley High School</a:t>
            </a:r>
            <a:endParaRPr lang="en-US" sz="4000" smtClean="0"/>
          </a:p>
        </p:txBody>
      </p:sp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>
          <a:xfrm>
            <a:off x="1143000" y="2514600"/>
            <a:ext cx="6858000" cy="3200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Established in 2001</a:t>
            </a:r>
          </a:p>
          <a:p>
            <a:pPr>
              <a:lnSpc>
                <a:spcPct val="90000"/>
              </a:lnSpc>
            </a:pPr>
            <a:r>
              <a:rPr lang="en-US" smtClean="0"/>
              <a:t>Currently have almost 140 students</a:t>
            </a:r>
          </a:p>
          <a:p>
            <a:pPr>
              <a:lnSpc>
                <a:spcPct val="90000"/>
              </a:lnSpc>
            </a:pPr>
            <a:r>
              <a:rPr lang="en-US" smtClean="0"/>
              <a:t>Increased focus on the community aspect of the academy to increase academic achievement: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mtClean="0"/>
              <a:t>Beach trip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mtClean="0"/>
              <a:t>Field day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mtClean="0"/>
              <a:t>Leadership committee</a:t>
            </a:r>
          </a:p>
          <a:p>
            <a:pPr>
              <a:lnSpc>
                <a:spcPct val="90000"/>
              </a:lnSpc>
            </a:pPr>
            <a:r>
              <a:rPr lang="en-US" smtClean="0"/>
              <a:t>Hired a peer counselor this 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1066800" y="838200"/>
            <a:ext cx="6964363" cy="1201738"/>
          </a:xfrm>
        </p:spPr>
        <p:txBody>
          <a:bodyPr/>
          <a:lstStyle/>
          <a:p>
            <a:r>
              <a:rPr lang="en-US" smtClean="0"/>
              <a:t>Agenda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1524000" y="1905000"/>
            <a:ext cx="6096000" cy="3505200"/>
          </a:xfrm>
        </p:spPr>
        <p:txBody>
          <a:bodyPr/>
          <a:lstStyle/>
          <a:p>
            <a:pPr>
              <a:lnSpc>
                <a:spcPct val="90000"/>
              </a:lnSpc>
              <a:buFont typeface="Brush Script MT"/>
              <a:buNone/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en-US" sz="2000" smtClean="0"/>
              <a:t>Learning Students’ Names</a:t>
            </a:r>
          </a:p>
          <a:p>
            <a:pPr>
              <a:lnSpc>
                <a:spcPct val="90000"/>
              </a:lnSpc>
              <a:buFont typeface="Brush Script MT"/>
              <a:buNone/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en-US" sz="2000" smtClean="0"/>
              <a:t>Community Building In The Classroom</a:t>
            </a:r>
          </a:p>
          <a:p>
            <a:pPr>
              <a:lnSpc>
                <a:spcPct val="90000"/>
              </a:lnSpc>
              <a:buFont typeface="Brush Script MT"/>
              <a:buNone/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en-US" sz="2000" smtClean="0"/>
              <a:t>5 Elements of Community Building</a:t>
            </a:r>
          </a:p>
          <a:p>
            <a:pPr>
              <a:lnSpc>
                <a:spcPct val="90000"/>
              </a:lnSpc>
              <a:buFont typeface="Brush Script MT"/>
              <a:buNone/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en-US" sz="2000" smtClean="0"/>
              <a:t>Team/Community Building Activities</a:t>
            </a:r>
          </a:p>
          <a:p>
            <a:pPr>
              <a:lnSpc>
                <a:spcPct val="90000"/>
              </a:lnSpc>
              <a:buFont typeface="Brush Script MT"/>
              <a:buNone/>
            </a:pPr>
            <a:endParaRPr lang="en-US" sz="2000" smtClean="0"/>
          </a:p>
          <a:p>
            <a:pPr>
              <a:lnSpc>
                <a:spcPct val="90000"/>
              </a:lnSpc>
            </a:pPr>
            <a:r>
              <a:rPr lang="en-US" sz="2000" smtClean="0"/>
              <a:t>Community Brainstorm</a:t>
            </a:r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 Students’ Names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143000" y="2119313"/>
            <a:ext cx="6934200" cy="3603625"/>
          </a:xfrm>
        </p:spPr>
        <p:txBody>
          <a:bodyPr/>
          <a:lstStyle/>
          <a:p>
            <a:pPr marL="0" indent="0" eaLnBrk="1" hangingPunct="1">
              <a:buFont typeface="Brush Script MT"/>
              <a:buNone/>
            </a:pPr>
            <a:r>
              <a:rPr lang="en-US" b="1" smtClean="0"/>
              <a:t>What's in a name?</a:t>
            </a:r>
            <a:r>
              <a:rPr lang="en-US" smtClean="0"/>
              <a:t> </a:t>
            </a:r>
          </a:p>
          <a:p>
            <a:pPr marL="0" indent="0" eaLnBrk="1" hangingPunct="1">
              <a:buFont typeface="Brush Script MT"/>
              <a:buNone/>
            </a:pPr>
            <a:r>
              <a:rPr lang="en-US" smtClean="0"/>
              <a:t>Introduce yourself to the group and share any of the following information:</a:t>
            </a:r>
          </a:p>
          <a:p>
            <a:pPr lvl="1" eaLnBrk="1" hangingPunct="1"/>
            <a:r>
              <a:rPr lang="en-US" smtClean="0"/>
              <a:t>who you were named after</a:t>
            </a:r>
          </a:p>
          <a:p>
            <a:pPr lvl="1" eaLnBrk="1" hangingPunct="1"/>
            <a:r>
              <a:rPr lang="en-US" smtClean="0"/>
              <a:t>the origin or meaning of your name</a:t>
            </a:r>
          </a:p>
          <a:p>
            <a:pPr lvl="1" eaLnBrk="1" hangingPunct="1"/>
            <a:r>
              <a:rPr lang="en-US" smtClean="0"/>
              <a:t>what you like or dislike about your 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762000" y="817563"/>
            <a:ext cx="7620000" cy="1087437"/>
          </a:xfrm>
        </p:spPr>
        <p:txBody>
          <a:bodyPr/>
          <a:lstStyle/>
          <a:p>
            <a:pPr eaLnBrk="1" hangingPunct="1"/>
            <a:r>
              <a:rPr lang="en-US" sz="3600" smtClean="0"/>
              <a:t>Community Building in the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7620000" cy="4038600"/>
          </a:xfrm>
        </p:spPr>
        <p:txBody>
          <a:bodyPr/>
          <a:lstStyle/>
          <a:p>
            <a:pPr eaLnBrk="1" hangingPunct="1">
              <a:buFont typeface="Brush Script MT"/>
              <a:buNone/>
            </a:pPr>
            <a:r>
              <a:rPr lang="en-US" smtClean="0"/>
              <a:t>“Students don’t care how much you know till they know how much you care.”</a:t>
            </a:r>
          </a:p>
          <a:p>
            <a:pPr eaLnBrk="1" hangingPunct="1">
              <a:buFont typeface="Brush Script MT"/>
              <a:buNone/>
            </a:pPr>
            <a:endParaRPr lang="en-US" smtClean="0"/>
          </a:p>
          <a:p>
            <a:pPr eaLnBrk="1" hangingPunct="1"/>
            <a:r>
              <a:rPr lang="en-US" smtClean="0"/>
              <a:t>Why is it important to take time for community building?</a:t>
            </a:r>
          </a:p>
          <a:p>
            <a:pPr eaLnBrk="1" hangingPunct="1"/>
            <a:r>
              <a:rPr lang="en-US" smtClean="0"/>
              <a:t>What are the important elements of community building?</a:t>
            </a:r>
          </a:p>
          <a:p>
            <a:pPr eaLnBrk="1" hangingPunct="1"/>
            <a:r>
              <a:rPr lang="en-US" smtClean="0"/>
              <a:t>The following are 5 elements considered important when trying to build community…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Elements of Community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9800"/>
            <a:ext cx="7543800" cy="3900488"/>
          </a:xfrm>
        </p:spPr>
        <p:txBody>
          <a:bodyPr rtlCol="0">
            <a:normAutofit lnSpcReduction="1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Through identity – </a:t>
            </a:r>
            <a:r>
              <a:rPr lang="en-US" i="1" dirty="0" smtClean="0"/>
              <a:t>are they part of the classroom environment?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Through familiarity  and predictability – </a:t>
            </a:r>
            <a:r>
              <a:rPr lang="en-US" i="1" dirty="0" smtClean="0"/>
              <a:t>do they know what to expect in your classroom?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Through a welcoming environment – </a:t>
            </a:r>
            <a:r>
              <a:rPr lang="en-US" i="1" dirty="0" smtClean="0"/>
              <a:t>including a smile from the teacher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Through trust – </a:t>
            </a:r>
            <a:r>
              <a:rPr lang="en-US" i="1" dirty="0" smtClean="0"/>
              <a:t>do they feel safe in your class? Do you listen to them?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Through family – </a:t>
            </a:r>
            <a:r>
              <a:rPr lang="en-US" i="1" dirty="0" smtClean="0"/>
              <a:t>do you make positive connections with their family/parents?</a:t>
            </a:r>
            <a:endParaRPr lang="en-US" dirty="0" smtClean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 smtClean="0"/>
          </a:p>
          <a:p>
            <a:pPr marL="457200" indent="-457200" algn="r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Build Community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219200" y="2209800"/>
            <a:ext cx="6858000" cy="3733800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Domino</a:t>
            </a:r>
          </a:p>
          <a:p>
            <a:pPr algn="ctr" eaLnBrk="1" hangingPunct="1"/>
            <a:endParaRPr lang="en-US" sz="3200" smtClean="0"/>
          </a:p>
          <a:p>
            <a:pPr algn="ctr" eaLnBrk="1" hangingPunct="1"/>
            <a:r>
              <a:rPr lang="en-US" sz="3200" smtClean="0"/>
              <a:t>Man Overboard</a:t>
            </a:r>
          </a:p>
          <a:p>
            <a:pPr algn="ctr" eaLnBrk="1" hangingPunct="1"/>
            <a:endParaRPr lang="en-US" sz="3200" smtClean="0"/>
          </a:p>
          <a:p>
            <a:pPr algn="ctr" eaLnBrk="1" hangingPunct="1"/>
            <a:r>
              <a:rPr lang="en-US" sz="3200" smtClean="0"/>
              <a:t>Stereotype Walk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Laura2012\Desktop\School\Beach Pictures\Group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Laura2012\Desktop\School\Beach Pictures\Micky Mouse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C:\Users\Laura2012\Desktop\School\Beach Pictures\Mingle Mingle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Laura2012\Desktop\School\Seniors\Labels Game\Labels Game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638" y="6350"/>
            <a:ext cx="9132888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0638" y="0"/>
            <a:ext cx="9132888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50"/>
            <a:ext cx="911225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C:\Users\Laura2012\Desktop\School\photo 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0638" y="25400"/>
            <a:ext cx="9132888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Domino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1066800" y="2119313"/>
            <a:ext cx="7086600" cy="3603625"/>
          </a:xfrm>
        </p:spPr>
        <p:txBody>
          <a:bodyPr/>
          <a:lstStyle/>
          <a:p>
            <a:r>
              <a:rPr lang="en-US" smtClean="0"/>
              <a:t>Draw two things that represent you best.</a:t>
            </a:r>
          </a:p>
          <a:p>
            <a:r>
              <a:rPr lang="en-US" smtClean="0"/>
              <a:t>Once completed connect your domino with someone else who has a similar representation.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561</TotalTime>
  <Words>398</Words>
  <Application>Microsoft Office PowerPoint</Application>
  <PresentationFormat>On-screen Show (4:3)</PresentationFormat>
  <Paragraphs>69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Constantia</vt:lpstr>
      <vt:lpstr>Franklin Gothic Book</vt:lpstr>
      <vt:lpstr>Brush Script MT</vt:lpstr>
      <vt:lpstr>Calibri</vt:lpstr>
      <vt:lpstr>Rage Italic</vt:lpstr>
      <vt:lpstr>Pushpin</vt:lpstr>
      <vt:lpstr>Pushpin</vt:lpstr>
      <vt:lpstr>Pushpin</vt:lpstr>
      <vt:lpstr>Pushpin</vt:lpstr>
      <vt:lpstr>Team &amp; Community Building In Your Academy</vt:lpstr>
      <vt:lpstr>Careers In Education Academy Ygnacio Valley High School</vt:lpstr>
      <vt:lpstr>Agenda</vt:lpstr>
      <vt:lpstr>Learning Students’ Names</vt:lpstr>
      <vt:lpstr>Community Building in the Classroom</vt:lpstr>
      <vt:lpstr>Elements of Community Building</vt:lpstr>
      <vt:lpstr>Build Community</vt:lpstr>
      <vt:lpstr>Slide 8</vt:lpstr>
      <vt:lpstr>Domino</vt:lpstr>
      <vt:lpstr>Man Overboard</vt:lpstr>
      <vt:lpstr>Stereotype Walk</vt:lpstr>
      <vt:lpstr>Community Brainstorm</vt:lpstr>
      <vt:lpstr>“We cannot plan lessons in hopes that student thinking will shine in an environment where our students do not care about one another.”   -Peter Brunn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Design</dc:title>
  <dc:creator>Laura2012</dc:creator>
  <cp:lastModifiedBy>MDUSD User</cp:lastModifiedBy>
  <cp:revision>27</cp:revision>
  <dcterms:created xsi:type="dcterms:W3CDTF">2013-01-01T23:10:19Z</dcterms:created>
  <dcterms:modified xsi:type="dcterms:W3CDTF">2013-03-06T22:09:28Z</dcterms:modified>
</cp:coreProperties>
</file>